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62" r:id="rId2"/>
    <p:sldId id="461" r:id="rId3"/>
    <p:sldId id="464" r:id="rId4"/>
    <p:sldId id="463" r:id="rId5"/>
    <p:sldId id="454" r:id="rId6"/>
    <p:sldId id="468" r:id="rId7"/>
    <p:sldId id="4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6"/>
  </p:normalViewPr>
  <p:slideViewPr>
    <p:cSldViewPr snapToGrid="0" snapToObjects="1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6058-2DB7-6C41-A5DB-AAE76B539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53E5-457B-2545-A168-7C28CABAF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8098-06BC-664A-A358-6CB852BC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CF056-A60D-6D4E-BB3A-2E3E73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AD05-7429-F74F-AAAB-B07F6D3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E03F-CB73-2A46-97B3-8B00BF9C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12B4F-3519-634C-9B74-78886A074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3FE1-1BAE-6C43-AC73-26EE7EBF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19112-4887-994B-BFC4-5360C93F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53D7-CA62-9B42-AC9D-B228B283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7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80C34-5D6F-B84E-B604-550979310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F09D4-D836-2B4C-AED1-6527F0024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20A41-24E2-304D-8AF0-E0FB9A04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D9C4-F476-6F46-9BC5-F81E5603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74E26-E780-684A-8EF0-9FAEF94E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2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EB25-C144-EC43-AEA2-ECD9DAE4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6947-9CD0-7C4D-AFBE-8E1F0E7F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A422D-8AF9-8A43-BC86-6253F182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349A-4786-6E44-B6E3-5DAEF691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6BB39-79A6-854E-8FB5-9094A54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B139-79AA-474E-9A52-D880C3B6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44DDA-E7E3-D149-97D3-E0D0C123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FACC-08B2-A540-9415-02C17FA6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12AD-6859-3F4F-9D8F-5BAC1F3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F9B2-7220-CB4A-B8AD-FEAF94DC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5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AD9E-A4CE-9F46-8C44-A9F01171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7D00-D85E-7A40-AD38-1CECBDBC2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7CB9D-EA9F-D943-BEDD-546BAF02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2BBCC-ACD4-3040-8A09-6D76C258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D15C4-B5B2-324C-BF4E-4ABDD9A8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326BC-50B1-6749-ABD5-8DAED60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2BFB-0AFA-0D4A-A1D0-8BEFB914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7B67F-5B1C-0943-A2A3-CBF8E68C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41B63-CB8E-054E-8833-A255157F3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9E6C9-A511-F649-A2E2-F8AFFB1BE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BD9C5-8FCB-C740-883D-2333F1DBC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56F16-F5BC-AF40-9294-1CB82776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AB668-3149-824B-900F-93A9973E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8097F-A466-E445-AC7F-245D971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1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8DFE-077D-4744-ADDD-0E2FD177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7909B-C37B-654F-B65D-5F3D1FF6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E678E-596B-D947-9DC5-84A947BC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CAAE8-4035-F441-B646-17620ACC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1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ECC5-77A9-5445-80FE-D8738F01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A5CC4-C132-124F-8496-44467113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3CBC-BED8-B748-9F12-12F61544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21B8-07E5-514E-8B35-A4232608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DC12-BA41-FF4A-B8D3-1EE3518C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77964-86F2-2541-B537-0A35A5AD2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B20C1-4BBF-F14B-BA1F-E6461232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2B816-0C48-9A4A-A9D1-42B573A2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49D91-262B-4242-80A0-2CA7891E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6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9572-3A16-D148-8FE0-9A98448A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35095-697D-4140-AEDB-F08674BCB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9D1DB-1340-3141-8E19-978A9C1D7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4F798-B390-0242-A006-FE654FA9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EB23-DF67-C846-9212-5A29B3F1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F6139-C3F0-E24F-A471-648222F8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7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7A7C34-331B-7942-B1AF-58764378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2309B-7005-544B-9615-C281432E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A7FC7-D133-0147-8686-AB8F3051C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317AA-8FA1-2E41-8557-8D664995FAF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F20-2866-BA40-896A-1FF57F8A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27F9-DBAA-564B-ADC7-EF600C9E2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r.org/2022/08/11/1116608415/the-arctic-is-heating-up-nearly-four-times-faster-than-the-rest-of-earth-study-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BBffAtqMsc?t=462" TargetMode="External"/><Relationship Id="rId2" Type="http://schemas.openxmlformats.org/officeDocument/2006/relationships/hyperlink" Target="https://www.npr.org/2022/08/11/1116608415/the-arctic-is-heating-up-nearly-four-times-faster-than-the-rest-of-earth-study-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youtu.be/gBBffAtqMs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ml.noaa.gov/obop/brw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Warming in the Arctic (NPR)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4CEFA6FA-7A66-CA1C-B9E4-8FC1AF5ECE92}"/>
              </a:ext>
            </a:extLst>
          </p:cNvPr>
          <p:cNvSpPr txBox="1"/>
          <p:nvPr/>
        </p:nvSpPr>
        <p:spPr>
          <a:xfrm>
            <a:off x="2157412" y="6042005"/>
            <a:ext cx="8083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www.npr.org</a:t>
            </a:r>
            <a:r>
              <a:rPr lang="en-US" dirty="0">
                <a:hlinkClick r:id="rId2"/>
              </a:rPr>
              <a:t>/2022/08/11/1116608415/the-arctic-is-heating-up-nearly-four-times-faster-than-the-rest-of-earth-study-f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7FDBC-615F-B811-7D2E-B9C5D07F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573584"/>
            <a:ext cx="5092797" cy="53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People in the Arctic: at Nabesna and </a:t>
            </a:r>
            <a:r>
              <a:rPr lang="en-US" altLang="en-US" sz="2400" b="1" dirty="0" err="1">
                <a:latin typeface="+mn-lt"/>
              </a:rPr>
              <a:t>Utqiagvik</a:t>
            </a:r>
            <a:endParaRPr lang="en-US" altLang="en-US" sz="2400" b="1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15142-F696-87DC-8A5A-11B9C1BAA0F8}"/>
              </a:ext>
            </a:extLst>
          </p:cNvPr>
          <p:cNvGrpSpPr/>
          <p:nvPr/>
        </p:nvGrpSpPr>
        <p:grpSpPr>
          <a:xfrm>
            <a:off x="2676460" y="941159"/>
            <a:ext cx="7227561" cy="5519018"/>
            <a:chOff x="206392" y="1665553"/>
            <a:chExt cx="5666731" cy="40790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FE2C10-CE17-B2FF-D849-4C519B341AD4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4DDAAE-37D1-4CBB-1134-559781AA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2CB08-CFAF-9803-6C12-92D2E9D2F6F7}"/>
                  </a:ext>
                </a:extLst>
              </p:cNvPr>
              <p:cNvSpPr txBox="1"/>
              <p:nvPr/>
            </p:nvSpPr>
            <p:spPr>
              <a:xfrm>
                <a:off x="3136032" y="4194023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B26106-4F6F-0A11-742B-FE3903C19B20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8ED1A-7F5A-3A15-0B3A-915838E2C434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32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Wilson Justin, </a:t>
            </a:r>
            <a:r>
              <a:rPr lang="en-US" altLang="en-US" sz="2400" b="1" dirty="0" err="1">
                <a:latin typeface="+mn-lt"/>
              </a:rPr>
              <a:t>Althsetnay</a:t>
            </a:r>
            <a:r>
              <a:rPr lang="en-US" altLang="en-US" sz="2400" b="1" dirty="0">
                <a:latin typeface="+mn-lt"/>
              </a:rPr>
              <a:t> Clan (Nabesna)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20FF8-C6D5-EC72-3970-0F1C969BF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"/>
          <a:stretch/>
        </p:blipFill>
        <p:spPr>
          <a:xfrm>
            <a:off x="6096000" y="792697"/>
            <a:ext cx="5889608" cy="54685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15142-F696-87DC-8A5A-11B9C1BAA0F8}"/>
              </a:ext>
            </a:extLst>
          </p:cNvPr>
          <p:cNvGrpSpPr/>
          <p:nvPr/>
        </p:nvGrpSpPr>
        <p:grpSpPr>
          <a:xfrm>
            <a:off x="206392" y="1665553"/>
            <a:ext cx="5666731" cy="4079094"/>
            <a:chOff x="206392" y="1665553"/>
            <a:chExt cx="5666731" cy="40790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FE2C10-CE17-B2FF-D849-4C519B341AD4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4DDAAE-37D1-4CBB-1134-559781AA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2CB08-CFAF-9803-6C12-92D2E9D2F6F7}"/>
                  </a:ext>
                </a:extLst>
              </p:cNvPr>
              <p:cNvSpPr txBox="1"/>
              <p:nvPr/>
            </p:nvSpPr>
            <p:spPr>
              <a:xfrm>
                <a:off x="3182586" y="3526970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B26106-4F6F-0A11-742B-FE3903C19B20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8ED1A-7F5A-3A15-0B3A-915838E2C434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Wilson Justin, </a:t>
            </a:r>
            <a:r>
              <a:rPr lang="en-US" altLang="en-US" sz="2400" b="1" dirty="0" err="1">
                <a:latin typeface="+mn-lt"/>
              </a:rPr>
              <a:t>Althsetnay</a:t>
            </a:r>
            <a:r>
              <a:rPr lang="en-US" altLang="en-US" sz="2400" b="1" dirty="0">
                <a:latin typeface="+mn-lt"/>
              </a:rPr>
              <a:t> Clan (Nabesna)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4CEFA6FA-7A66-CA1C-B9E4-8FC1AF5ECE92}"/>
              </a:ext>
            </a:extLst>
          </p:cNvPr>
          <p:cNvSpPr txBox="1"/>
          <p:nvPr/>
        </p:nvSpPr>
        <p:spPr>
          <a:xfrm>
            <a:off x="1781537" y="5015781"/>
            <a:ext cx="8083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In the middle (reference to climate change): https://youtu.be/gBBffAtqMsc?t=462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4"/>
              </a:rPr>
              <a:t>From the beginning of the recording: https://youtu.be/gBBffAtqMsc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6A524-BDA5-6762-2624-692F77AE2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443" y="662378"/>
            <a:ext cx="6464425" cy="41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8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+mn-lt"/>
              </a:rPr>
              <a:t>Utqiagvik</a:t>
            </a:r>
            <a:r>
              <a:rPr lang="en-US" altLang="en-US" sz="2400" b="1" dirty="0">
                <a:latin typeface="+mn-lt"/>
              </a:rPr>
              <a:t> (formerly Barrow, formerly </a:t>
            </a:r>
            <a:r>
              <a:rPr lang="en-US" altLang="en-US" sz="2400" b="1" dirty="0" err="1">
                <a:latin typeface="+mn-lt"/>
              </a:rPr>
              <a:t>Utqiagvik</a:t>
            </a:r>
            <a:r>
              <a:rPr lang="en-US" altLang="en-US" sz="2400" b="1" dirty="0">
                <a:latin typeface="+mn-lt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79D84-D92A-983B-9AD0-8346BD11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11" y="1140029"/>
            <a:ext cx="4384107" cy="4899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5F76893-EDDD-B1CF-D637-3B3DC9795B60}"/>
              </a:ext>
            </a:extLst>
          </p:cNvPr>
          <p:cNvGrpSpPr/>
          <p:nvPr/>
        </p:nvGrpSpPr>
        <p:grpSpPr>
          <a:xfrm>
            <a:off x="244251" y="1140029"/>
            <a:ext cx="6598169" cy="4747123"/>
            <a:chOff x="206392" y="1665553"/>
            <a:chExt cx="5666731" cy="40790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CB36E5-C506-332F-05F4-4B72978A0CCB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75B052C-F208-5634-18C0-5BD2692F2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74676-44D4-C56F-A5A7-84EA41832A65}"/>
                  </a:ext>
                </a:extLst>
              </p:cNvPr>
              <p:cNvSpPr txBox="1"/>
              <p:nvPr/>
            </p:nvSpPr>
            <p:spPr>
              <a:xfrm>
                <a:off x="3182586" y="3526970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5DF2C-09EA-7BC1-AE29-59C642441525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802202-EFE6-8770-BA43-37150E3FA8C9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390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The NOAA lab at </a:t>
            </a:r>
            <a:r>
              <a:rPr lang="en-US" altLang="en-US" sz="2400" b="1" dirty="0" err="1">
                <a:latin typeface="+mn-lt"/>
              </a:rPr>
              <a:t>Utqiagvik</a:t>
            </a:r>
            <a:endParaRPr lang="en-US" altLang="en-US" sz="24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F76893-EDDD-B1CF-D637-3B3DC9795B60}"/>
              </a:ext>
            </a:extLst>
          </p:cNvPr>
          <p:cNvGrpSpPr/>
          <p:nvPr/>
        </p:nvGrpSpPr>
        <p:grpSpPr>
          <a:xfrm>
            <a:off x="244251" y="1140029"/>
            <a:ext cx="6598169" cy="4747123"/>
            <a:chOff x="206392" y="1665553"/>
            <a:chExt cx="5666731" cy="40790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CB36E5-C506-332F-05F4-4B72978A0CCB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75B052C-F208-5634-18C0-5BD2692F2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74676-44D4-C56F-A5A7-84EA41832A65}"/>
                  </a:ext>
                </a:extLst>
              </p:cNvPr>
              <p:cNvSpPr txBox="1"/>
              <p:nvPr/>
            </p:nvSpPr>
            <p:spPr>
              <a:xfrm>
                <a:off x="3182586" y="3526970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5DF2C-09EA-7BC1-AE29-59C642441525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802202-EFE6-8770-BA43-37150E3FA8C9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D601ED-57C2-887D-234B-BA2727085F78}"/>
              </a:ext>
            </a:extLst>
          </p:cNvPr>
          <p:cNvSpPr txBox="1"/>
          <p:nvPr/>
        </p:nvSpPr>
        <p:spPr>
          <a:xfrm>
            <a:off x="10055430" y="3059668"/>
            <a:ext cx="1166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+mn-lt"/>
              </a:rPr>
              <a:t>NOAA lab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03CBC-670C-D12E-0A88-2D81268BCABF}"/>
              </a:ext>
            </a:extLst>
          </p:cNvPr>
          <p:cNvGrpSpPr/>
          <p:nvPr/>
        </p:nvGrpSpPr>
        <p:grpSpPr>
          <a:xfrm>
            <a:off x="5780489" y="658118"/>
            <a:ext cx="5640618" cy="3596615"/>
            <a:chOff x="5896613" y="3033183"/>
            <a:chExt cx="5640618" cy="35966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5FAA93-CA19-94F3-0DF2-DF338B81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033183"/>
              <a:ext cx="5441231" cy="35966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F9F6A6-37F2-E40B-4C76-D4C4E451FB42}"/>
                </a:ext>
              </a:extLst>
            </p:cNvPr>
            <p:cNvSpPr txBox="1"/>
            <p:nvPr/>
          </p:nvSpPr>
          <p:spPr>
            <a:xfrm>
              <a:off x="5896613" y="4908221"/>
              <a:ext cx="1756064" cy="53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DE8A7E5-77F1-62F4-5F86-4C5E29366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85" r="35964"/>
          <a:stretch/>
        </p:blipFill>
        <p:spPr>
          <a:xfrm>
            <a:off x="6475112" y="4526353"/>
            <a:ext cx="4747069" cy="2140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256A-9EB3-B473-D7A0-7805ED7F9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2" y="3701267"/>
            <a:ext cx="4932873" cy="28642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BC0D4-B80D-EB57-1ECE-70B8AF99B0F5}"/>
              </a:ext>
            </a:extLst>
          </p:cNvPr>
          <p:cNvSpPr txBox="1"/>
          <p:nvPr/>
        </p:nvSpPr>
        <p:spPr>
          <a:xfrm>
            <a:off x="2375311" y="6354452"/>
            <a:ext cx="36565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gml.noaa.gov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obop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brw</a:t>
            </a:r>
            <a:r>
              <a:rPr lang="en-US" dirty="0">
                <a:hlinkClick r:id="rId6"/>
              </a:rPr>
              <a:t>/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1F81B75-B201-907A-C869-857F06E87C66}"/>
              </a:ext>
            </a:extLst>
          </p:cNvPr>
          <p:cNvSpPr/>
          <p:nvPr/>
        </p:nvSpPr>
        <p:spPr>
          <a:xfrm rot="19964542">
            <a:off x="7118814" y="2709959"/>
            <a:ext cx="2263140" cy="50086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0D318-6C01-3DA8-B2BA-07EDB5B90DDD}"/>
              </a:ext>
            </a:extLst>
          </p:cNvPr>
          <p:cNvSpPr txBox="1"/>
          <p:nvPr/>
        </p:nvSpPr>
        <p:spPr>
          <a:xfrm>
            <a:off x="9370997" y="1930038"/>
            <a:ext cx="175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BRW station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B801B-BA8D-81E0-E8E6-0FF00EA49CF8}"/>
              </a:ext>
            </a:extLst>
          </p:cNvPr>
          <p:cNvSpPr txBox="1"/>
          <p:nvPr/>
        </p:nvSpPr>
        <p:spPr>
          <a:xfrm>
            <a:off x="8159839" y="3017292"/>
            <a:ext cx="139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(½ hour by snowmobile)</a:t>
            </a:r>
          </a:p>
        </p:txBody>
      </p:sp>
    </p:spTree>
    <p:extLst>
      <p:ext uri="{BB962C8B-B14F-4D97-AF65-F5344CB8AC3E}">
        <p14:creationId xmlns:p14="http://schemas.microsoft.com/office/powerpoint/2010/main" val="145246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What exactly are we trying to represent when we model climate?</a:t>
            </a:r>
          </a:p>
        </p:txBody>
      </p:sp>
      <p:pic>
        <p:nvPicPr>
          <p:cNvPr id="5" name="Picture 2" descr="Schematic for a Climate Model">
            <a:extLst>
              <a:ext uri="{FF2B5EF4-FFF2-40B4-BE49-F238E27FC236}">
                <a16:creationId xmlns:a16="http://schemas.microsoft.com/office/drawing/2014/main" id="{86712BF2-EE9C-FF40-A5E1-B75468E4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4" y="914400"/>
            <a:ext cx="530423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bability Examples In Daily Life">
            <a:extLst>
              <a:ext uri="{FF2B5EF4-FFF2-40B4-BE49-F238E27FC236}">
                <a16:creationId xmlns:a16="http://schemas.microsoft.com/office/drawing/2014/main" id="{A9EFE9A5-382A-3349-B32A-341D6706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2" y="2449592"/>
            <a:ext cx="5595735" cy="29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4C89A-94C2-DD45-90B6-6D67F767FEC7}"/>
              </a:ext>
            </a:extLst>
          </p:cNvPr>
          <p:cNvSpPr txBox="1"/>
          <p:nvPr/>
        </p:nvSpPr>
        <p:spPr>
          <a:xfrm>
            <a:off x="290342" y="1143000"/>
            <a:ext cx="6316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seen a lot of </a:t>
            </a:r>
            <a:r>
              <a:rPr lang="en-US" sz="2400" b="1" dirty="0"/>
              <a:t>geographical</a:t>
            </a:r>
            <a:r>
              <a:rPr lang="en-US" sz="2400" dirty="0"/>
              <a:t> </a:t>
            </a:r>
            <a:r>
              <a:rPr lang="en-US" sz="2400" b="1" dirty="0"/>
              <a:t>variability</a:t>
            </a:r>
            <a:r>
              <a:rPr lang="en-US" sz="2400" dirty="0"/>
              <a:t> in the observational record (</a:t>
            </a:r>
            <a:r>
              <a:rPr lang="en-US" sz="2400" dirty="0" err="1"/>
              <a:t>EdGCM</a:t>
            </a:r>
            <a:r>
              <a:rPr lang="en-US" sz="2400" dirty="0"/>
              <a:t>). How about </a:t>
            </a:r>
            <a:r>
              <a:rPr lang="en-US" sz="2400" b="1" dirty="0"/>
              <a:t>temporal variability </a:t>
            </a:r>
            <a:r>
              <a:rPr lang="en-US" sz="2400" dirty="0"/>
              <a:t>at a given location?</a:t>
            </a:r>
          </a:p>
        </p:txBody>
      </p:sp>
    </p:spTree>
    <p:extLst>
      <p:ext uri="{BB962C8B-B14F-4D97-AF65-F5344CB8AC3E}">
        <p14:creationId xmlns:p14="http://schemas.microsoft.com/office/powerpoint/2010/main" val="2232734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155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30</cp:revision>
  <dcterms:created xsi:type="dcterms:W3CDTF">2021-11-01T13:28:45Z</dcterms:created>
  <dcterms:modified xsi:type="dcterms:W3CDTF">2024-11-23T16:53:04Z</dcterms:modified>
</cp:coreProperties>
</file>